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7" r:id="rId19"/>
    <p:sldId id="275" r:id="rId20"/>
    <p:sldId id="278" r:id="rId21"/>
    <p:sldId id="276" r:id="rId22"/>
    <p:sldId id="257" r:id="rId23"/>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3" d="100"/>
          <a:sy n="43" d="100"/>
        </p:scale>
        <p:origin x="1138" y="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10/03/2023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20</a:t>
            </a:fld>
            <a:endParaRPr lang="it-IT"/>
          </a:p>
        </p:txBody>
      </p:sp>
    </p:spTree>
    <p:extLst>
      <p:ext uri="{BB962C8B-B14F-4D97-AF65-F5344CB8AC3E}">
        <p14:creationId xmlns:p14="http://schemas.microsoft.com/office/powerpoint/2010/main" val="77382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21</a:t>
            </a:fld>
            <a:endParaRPr lang="it-IT"/>
          </a:p>
        </p:txBody>
      </p:sp>
    </p:spTree>
    <p:extLst>
      <p:ext uri="{BB962C8B-B14F-4D97-AF65-F5344CB8AC3E}">
        <p14:creationId xmlns:p14="http://schemas.microsoft.com/office/powerpoint/2010/main" val="250004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00482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417241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nature.com/articles/srep01467"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hyperlink" Target="https://arxiv.org/abs/0808.2633"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s://arxiv.org/abs/0709.2938"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CB67B1-4DA5-B5A5-98E2-76D32C5F25A2}"/>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a:blip r:embed="rId3">
            <a:extLst>
              <a:ext uri="{28A0092B-C50C-407E-A947-70E740481C1C}">
                <a14:useLocalDpi xmlns:a14="http://schemas.microsoft.com/office/drawing/2010/main" val="0"/>
              </a:ext>
            </a:extLst>
          </a:blip>
          <a:srcRect l="2530" r="2530"/>
          <a:stretch/>
        </p:blipFill>
        <p:spPr>
          <a:xfrm>
            <a:off x="6699250" y="85090"/>
            <a:ext cx="15128025" cy="1303729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9" name="CasellaDiTesto 8">
            <a:extLst>
              <a:ext uri="{FF2B5EF4-FFF2-40B4-BE49-F238E27FC236}">
                <a16:creationId xmlns:a16="http://schemas.microsoft.com/office/drawing/2014/main" id="{1A0517BC-D281-2C99-E1EA-6F35228A7572}"/>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asellaDiTesto 12">
            <a:extLst>
              <a:ext uri="{FF2B5EF4-FFF2-40B4-BE49-F238E27FC236}">
                <a16:creationId xmlns:a16="http://schemas.microsoft.com/office/drawing/2014/main" id="{93E4F52D-E0D7-5734-67D1-6B73B3E9BD1A}"/>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8490823" y="3006724"/>
            <a:ext cx="11619627" cy="861060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46156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see that the top 7 degree nodes are in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spcBef>
                <a:spcPts val="100"/>
              </a:spcBef>
            </a:pPr>
            <a:r>
              <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600" dirty="0">
                <a:latin typeface="Calibri Light" panose="020F0302020204030204" pitchFamily="34" charset="0"/>
                <a:ea typeface="Calibri Light" panose="020F0302020204030204" pitchFamily="34" charset="0"/>
                <a:cs typeface="Calibri Light" panose="020F0302020204030204" pitchFamily="34" charset="0"/>
                <a:hlinkClick r:id="rId5"/>
              </a:rPr>
              <a:t>nature.com</a:t>
            </a:r>
            <a:r>
              <a:rPr lang="en-US" sz="3600" dirty="0">
                <a:latin typeface="Calibri Light" panose="020F0302020204030204" pitchFamily="34" charset="0"/>
                <a:ea typeface="Calibri Light" panose="020F0302020204030204" pitchFamily="34" charset="0"/>
                <a:cs typeface="Calibri Light" panose="020F0302020204030204" pitchFamily="34" charset="0"/>
              </a:rPr>
              <a:t>)</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7388225" y="11617325"/>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1905000" cy="1077218"/>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p:txBody>
      </p:sp>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8252" y="2016125"/>
            <a:ext cx="14771398" cy="1208569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97308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(using Floyd-</a:t>
            </a:r>
            <a:r>
              <a:rPr lang="en-US" sz="3600" kern="0" spc="-200" dirty="0" err="1">
                <a:ea typeface="-OC Format Sans Bd" panose="00000800000000000000" pitchFamily="50" charset="0"/>
              </a:rPr>
              <a:t>Warshall</a:t>
            </a:r>
            <a:r>
              <a:rPr lang="en-US" sz="3600" kern="0" spc="-200" dirty="0">
                <a:ea typeface="-OC Format Sans Bd" panose="00000800000000000000" pitchFamily="50" charset="0"/>
              </a:rPr>
              <a:t> to generate the distance matrix),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73338"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2667000" cy="2062103"/>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0.849</a:t>
            </a:r>
          </a:p>
          <a:p>
            <a:r>
              <a:rPr lang="el-GR" sz="3200" b="1" dirty="0"/>
              <a:t>α</a:t>
            </a:r>
            <a:r>
              <a:rPr lang="it-IT" sz="3200" b="1" dirty="0"/>
              <a:t> = 0.85</a:t>
            </a:r>
          </a:p>
          <a:p>
            <a:r>
              <a:rPr lang="it-IT" sz="3200" b="1" dirty="0" err="1"/>
              <a:t>d</a:t>
            </a:r>
            <a:r>
              <a:rPr lang="it-IT" sz="2000" b="1" dirty="0" err="1"/>
              <a:t>ij</a:t>
            </a:r>
            <a:r>
              <a:rPr lang="it-IT" sz="3200" b="1" dirty="0"/>
              <a:t> = </a:t>
            </a:r>
            <a:r>
              <a:rPr lang="it-IT" sz="3200" b="1" dirty="0" err="1"/>
              <a:t>sht</a:t>
            </a:r>
            <a:r>
              <a:rPr lang="it-IT" sz="3200" b="1" dirty="0"/>
              <a:t>. </a:t>
            </a:r>
            <a:r>
              <a:rPr lang="it-IT" sz="3200" b="1" dirty="0" err="1"/>
              <a:t>path</a:t>
            </a:r>
            <a:endParaRPr lang="it-IT" sz="3200" b="1" dirty="0"/>
          </a:p>
        </p:txBody>
      </p:sp>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is the one with 21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 and by changing the distance used for the clustering.</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6813960" y="6969125"/>
            <a:ext cx="629490" cy="10462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6071850" y="8031460"/>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6F5A0EA-5E3F-9E3F-154E-3F2F3AB1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3164393"/>
            <a:ext cx="8863602" cy="664770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820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Immagine 1">
            <a:extLst>
              <a:ext uri="{FF2B5EF4-FFF2-40B4-BE49-F238E27FC236}">
                <a16:creationId xmlns:a16="http://schemas.microsoft.com/office/drawing/2014/main" id="{D8DCD524-943E-3383-3AE0-C902C9250D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5050" y="2463311"/>
            <a:ext cx="13865666" cy="11344635"/>
          </a:xfrm>
          <a:prstGeom prst="rect">
            <a:avLst/>
          </a:prstGeom>
        </p:spPr>
      </p:pic>
      <p:sp>
        <p:nvSpPr>
          <p:cNvPr id="3" name="CasellaDiTesto 2">
            <a:extLst>
              <a:ext uri="{FF2B5EF4-FFF2-40B4-BE49-F238E27FC236}">
                <a16:creationId xmlns:a16="http://schemas.microsoft.com/office/drawing/2014/main" id="{35FD74FF-E203-5AA3-F08E-1845D519298D}"/>
              </a:ext>
            </a:extLst>
          </p:cNvPr>
          <p:cNvSpPr txBox="1"/>
          <p:nvPr/>
        </p:nvSpPr>
        <p:spPr>
          <a:xfrm>
            <a:off x="14915152" y="4221222"/>
            <a:ext cx="2667000" cy="2062103"/>
          </a:xfrm>
          <a:prstGeom prst="rect">
            <a:avLst/>
          </a:prstGeom>
          <a:noFill/>
          <a:ln>
            <a:solidFill>
              <a:schemeClr val="tx1"/>
            </a:solidFill>
            <a:bevel/>
          </a:ln>
          <a:effectLst/>
        </p:spPr>
        <p:txBody>
          <a:bodyPr wrap="square" rtlCol="0">
            <a:spAutoFit/>
          </a:bodyPr>
          <a:lstStyle/>
          <a:p>
            <a:r>
              <a:rPr lang="it-IT" sz="3200" b="1" dirty="0"/>
              <a:t>q = 22</a:t>
            </a:r>
          </a:p>
          <a:p>
            <a:r>
              <a:rPr lang="it-IT" sz="3200" b="1" dirty="0"/>
              <a:t>Q = 0.833</a:t>
            </a:r>
          </a:p>
          <a:p>
            <a:r>
              <a:rPr lang="el-GR" sz="3200" b="1" dirty="0"/>
              <a:t>α</a:t>
            </a:r>
            <a:r>
              <a:rPr lang="it-IT" sz="3200" b="1" dirty="0"/>
              <a:t> = 0.7</a:t>
            </a:r>
          </a:p>
          <a:p>
            <a:r>
              <a:rPr lang="it-IT" sz="3200" b="1" dirty="0" err="1"/>
              <a:t>d</a:t>
            </a:r>
            <a:r>
              <a:rPr lang="it-IT" sz="2000" b="1" dirty="0" err="1"/>
              <a:t>ij</a:t>
            </a:r>
            <a:r>
              <a:rPr lang="it-IT" sz="3200" b="1" dirty="0"/>
              <a:t> = MFPT</a:t>
            </a:r>
          </a:p>
        </p:txBody>
      </p:sp>
      <p:sp>
        <p:nvSpPr>
          <p:cNvPr id="7" name="CasellaDiTesto 6">
            <a:extLst>
              <a:ext uri="{FF2B5EF4-FFF2-40B4-BE49-F238E27FC236}">
                <a16:creationId xmlns:a16="http://schemas.microsoft.com/office/drawing/2014/main" id="{E56DC7C1-0D09-6B60-DF5C-9A35E4944EE2}"/>
              </a:ext>
            </a:extLst>
          </p:cNvPr>
          <p:cNvSpPr txBox="1"/>
          <p:nvPr/>
        </p:nvSpPr>
        <p:spPr>
          <a:xfrm>
            <a:off x="8147270"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Connettore 2 12">
            <a:extLst>
              <a:ext uri="{FF2B5EF4-FFF2-40B4-BE49-F238E27FC236}">
                <a16:creationId xmlns:a16="http://schemas.microsoft.com/office/drawing/2014/main" id="{3D9E8E8E-4422-D33E-9478-75BB1EF1F340}"/>
              </a:ext>
            </a:extLst>
          </p:cNvPr>
          <p:cNvCxnSpPr>
            <a:cxnSpLocks/>
          </p:cNvCxnSpPr>
          <p:nvPr/>
        </p:nvCxnSpPr>
        <p:spPr>
          <a:xfrm flipV="1">
            <a:off x="6601663" y="4987925"/>
            <a:ext cx="935787" cy="11507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B81F972-1131-15ED-D544-21307172AAD1}"/>
              </a:ext>
            </a:extLst>
          </p:cNvPr>
          <p:cNvSpPr txBox="1"/>
          <p:nvPr/>
        </p:nvSpPr>
        <p:spPr>
          <a:xfrm>
            <a:off x="5859553" y="6154775"/>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298123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278" y="2049558"/>
            <a:ext cx="14419340"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144000" cy="97565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algorithm.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this case we can distinguish some relevant regions, for example Italy seems to be divided in 3 main parts (north, center, south).</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3" name="CasellaDiTesto 12">
            <a:extLst>
              <a:ext uri="{FF2B5EF4-FFF2-40B4-BE49-F238E27FC236}">
                <a16:creationId xmlns:a16="http://schemas.microsoft.com/office/drawing/2014/main" id="{0383929A-9408-6C27-ED09-B8E7C0B702FF}"/>
              </a:ext>
            </a:extLst>
          </p:cNvPr>
          <p:cNvSpPr txBox="1"/>
          <p:nvPr/>
        </p:nvSpPr>
        <p:spPr>
          <a:xfrm>
            <a:off x="14730786" y="4491651"/>
            <a:ext cx="1905000" cy="1077218"/>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p:txBody>
      </p:sp>
    </p:spTree>
    <p:extLst>
      <p:ext uri="{BB962C8B-B14F-4D97-AF65-F5344CB8AC3E}">
        <p14:creationId xmlns:p14="http://schemas.microsoft.com/office/powerpoint/2010/main" val="317298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E8FFDA0D-EFBE-2B8A-2C65-1527EA899B73}"/>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4167"/>
          <a:stretch/>
        </p:blipFill>
        <p:spPr>
          <a:xfrm>
            <a:off x="12109450" y="3692525"/>
            <a:ext cx="7620000" cy="469446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04053" y="10306220"/>
            <a:ext cx="9220200" cy="250068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Near linear time algorithm to detect community structures in large-scale networks, U. N. Raghavan et al., 2007. (</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 [LPA]</a:t>
            </a: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mc:Choice xmlns:a14="http://schemas.microsoft.com/office/drawing/2010/main" Requires="a14">
          <p:sp>
            <p:nvSpPr>
              <p:cNvPr id="3" name="object 5">
                <a:extLst>
                  <a:ext uri="{FF2B5EF4-FFF2-40B4-BE49-F238E27FC236}">
                    <a16:creationId xmlns:a16="http://schemas.microsoft.com/office/drawing/2014/main" id="{6A252408-CFFA-3846-FE8E-9E062E746A50}"/>
                  </a:ext>
                </a:extLst>
              </p:cNvPr>
              <p:cNvSpPr txBox="1">
                <a:spLocks/>
              </p:cNvSpPr>
              <p:nvPr/>
            </p:nvSpPr>
            <p:spPr>
              <a:xfrm>
                <a:off x="-311150" y="3387725"/>
                <a:ext cx="12801600" cy="7787838"/>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537970" indent="-742950">
                  <a:spcBef>
                    <a:spcPts val="100"/>
                  </a:spcBef>
                  <a:buFont typeface="+mj-lt"/>
                  <a:buAutoNum type="arabicPeriod"/>
                </a:pPr>
                <a:r>
                  <a:rPr lang="en-US" sz="3600" kern="0" spc="-200" dirty="0">
                    <a:latin typeface="Calibri (Corpo)"/>
                    <a:ea typeface="-OC Format Sans Bd" panose="00000800000000000000" pitchFamily="50" charset="0"/>
                  </a:rPr>
                  <a:t>Given an undirected network </a:t>
                </a:r>
                <a:r>
                  <a:rPr lang="en-US" sz="3600" dirty="0"/>
                  <a:t>where </a:t>
                </a:r>
                <a14:m>
                  <m:oMath xmlns:m="http://schemas.openxmlformats.org/officeDocument/2006/math">
                    <m:r>
                      <a:rPr lang="it-IT" sz="3600" i="1" kern="0" spc="-200">
                        <a:latin typeface="Cambria Math" panose="02040503050406030204" pitchFamily="18" charset="0"/>
                        <a:ea typeface="-OC Format Sans Bd" panose="00000800000000000000" pitchFamily="50" charset="0"/>
                      </a:rPr>
                      <m:t>𝑁</m:t>
                    </m:r>
                  </m:oMath>
                </a14:m>
                <a:r>
                  <a:rPr lang="en-US" sz="3600" dirty="0"/>
                  <a:t> is the set of nodes </a:t>
                </a:r>
                <a:r>
                  <a:rPr lang="en-US" sz="3600" kern="0" spc="-200" dirty="0">
                    <a:latin typeface="Calibri (Corpo)"/>
                    <a:ea typeface="-OC Format Sans Bd" panose="00000800000000000000" pitchFamily="50" charset="0"/>
                  </a:rPr>
                  <a:t>assign a unique label to each node (</a:t>
                </a:r>
                <a14:m>
                  <m:oMath xmlns:m="http://schemas.openxmlformats.org/officeDocument/2006/math">
                    <m:r>
                      <a:rPr lang="en-US" sz="360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 </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𝑐</m:t>
                        </m:r>
                      </m:e>
                      <m:sub>
                        <m:r>
                          <a:rPr lang="it-IT" sz="3600" b="0" i="1" kern="0" spc="-200" smtClean="0">
                            <a:latin typeface="Cambria Math" panose="02040503050406030204" pitchFamily="18" charset="0"/>
                            <a:ea typeface="Cambria Math" panose="02040503050406030204" pitchFamily="18" charset="0"/>
                          </a:rPr>
                          <m:t>𝑛</m:t>
                        </m:r>
                      </m:sub>
                    </m:sSub>
                    <m:r>
                      <a:rPr lang="it-IT" sz="3600" b="0" i="1" kern="0" spc="-200" smtClean="0">
                        <a:latin typeface="Cambria Math" panose="02040503050406030204" pitchFamily="18" charset="0"/>
                        <a:ea typeface="Cambria Math" panose="02040503050406030204" pitchFamily="18" charset="0"/>
                      </a:rPr>
                      <m:t>=</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𝑙</m:t>
                        </m:r>
                      </m:e>
                      <m:sub>
                        <m:r>
                          <a:rPr lang="it-IT" sz="3600" b="0" i="1" kern="0" spc="-200" smtClean="0">
                            <a:latin typeface="Cambria Math" panose="02040503050406030204" pitchFamily="18" charset="0"/>
                            <a:ea typeface="Cambria Math" panose="02040503050406030204" pitchFamily="18" charset="0"/>
                          </a:rPr>
                          <m:t>𝑛</m:t>
                        </m:r>
                      </m:sub>
                    </m:sSub>
                  </m:oMath>
                </a14:m>
                <a:r>
                  <a:rPr lang="en-US" sz="3600" kern="0" spc="-200" dirty="0">
                    <a:latin typeface="Calibri (Corpo)"/>
                    <a:ea typeface="-OC Format Sans Bd" panose="00000800000000000000" pitchFamily="50" charset="0"/>
                  </a:rPr>
                  <a:t>).</a:t>
                </a:r>
              </a:p>
              <a:p>
                <a:pPr marL="1537970" indent="-742950" algn="l">
                  <a:spcBef>
                    <a:spcPts val="100"/>
                  </a:spcBef>
                  <a:buFont typeface="+mj-lt"/>
                  <a:buAutoNum type="arabicPeriod"/>
                </a:pPr>
                <a:r>
                  <a:rPr lang="en-US" sz="3600" dirty="0">
                    <a:effectLst/>
                    <a:latin typeface="Calibri (Corpo)"/>
                  </a:rPr>
                  <a:t>Then, at each iteration, each node adopts the label shared by most of its neighbors (considering also edge weights).</a:t>
                </a:r>
                <a:r>
                  <a:rPr lang="en-US" sz="3600" dirty="0">
                    <a:latin typeface="Calibri (Corpo)"/>
                  </a:rPr>
                  <a:t> </a:t>
                </a:r>
              </a:p>
              <a:p>
                <a:pPr marL="795020" algn="l">
                  <a:spcBef>
                    <a:spcPts val="100"/>
                  </a:spcBef>
                </a:pPr>
                <a:r>
                  <a:rPr lang="en-US" sz="3600" b="0" dirty="0">
                    <a:latin typeface="Calibri (Corpo)"/>
                  </a:rPr>
                  <a:t>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a14:m>
                <a:endParaRPr lang="en-US" sz="3600" kern="0" spc="-200" dirty="0">
                  <a:latin typeface="Calibri (Corpo)"/>
                  <a:ea typeface="-OC Format Sans Bd" panose="00000800000000000000" pitchFamily="50" charset="0"/>
                </a:endParaRPr>
              </a:p>
              <a:p>
                <a:pPr marL="795020">
                  <a:spcBef>
                    <a:spcPts val="100"/>
                  </a:spcBef>
                </a:pPr>
                <a:r>
                  <a:rPr lang="en-US" sz="3600" kern="0" spc="-200" dirty="0">
                    <a:latin typeface="Calibri (Corpo)"/>
                    <a:ea typeface="-OC Format Sans Bd" panose="00000800000000000000" pitchFamily="50" charset="0"/>
                  </a:rPr>
                  <a:t>	        where </a:t>
                </a:r>
                <a14:m>
                  <m:oMath xmlns:m="http://schemas.openxmlformats.org/officeDocument/2006/math">
                    <m:sSup>
                      <m:sSupPr>
                        <m:ctrlPr>
                          <a:rPr lang="it-IT" sz="3600" b="0" i="1" kern="0" spc="-200" smtClean="0">
                            <a:latin typeface="Cambria Math" panose="02040503050406030204" pitchFamily="18" charset="0"/>
                            <a:ea typeface="-OC Format Sans Bd" panose="00000800000000000000" pitchFamily="50" charset="0"/>
                          </a:rPr>
                        </m:ctrlPr>
                      </m:sSupPr>
                      <m:e>
                        <m:r>
                          <a:rPr lang="it-IT" sz="3600" b="0" i="1" kern="0" spc="-200" smtClean="0">
                            <a:latin typeface="Cambria Math" panose="02040503050406030204" pitchFamily="18" charset="0"/>
                            <a:ea typeface="-OC Format Sans Bd" panose="00000800000000000000" pitchFamily="50" charset="0"/>
                          </a:rPr>
                          <m:t>𝐵</m:t>
                        </m:r>
                      </m:e>
                      <m:sup>
                        <m:r>
                          <a:rPr lang="it-IT" sz="3600" b="0" i="1" kern="0" spc="-200" smtClean="0">
                            <a:latin typeface="Cambria Math" panose="02040503050406030204" pitchFamily="18" charset="0"/>
                            <a:ea typeface="-OC Format Sans Bd" panose="00000800000000000000" pitchFamily="50" charset="0"/>
                          </a:rPr>
                          <m:t>𝑙</m:t>
                        </m:r>
                      </m:sup>
                    </m:sSup>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𝑛</m:t>
                    </m:r>
                    <m:r>
                      <a:rPr lang="it-IT" sz="3600" b="0" i="1" kern="0" spc="-200" smtClean="0">
                        <a:latin typeface="Cambria Math" panose="02040503050406030204" pitchFamily="18" charset="0"/>
                        <a:ea typeface="-OC Format Sans Bd" panose="00000800000000000000" pitchFamily="50" charset="0"/>
                      </a:rPr>
                      <m:t>)</m:t>
                    </m:r>
                  </m:oMath>
                </a14:m>
                <a:r>
                  <a:rPr lang="en-US" sz="3600" kern="0" spc="-200" dirty="0">
                    <a:latin typeface="Calibri (Corpo)"/>
                    <a:ea typeface="-OC Format Sans Bd" panose="00000800000000000000" pitchFamily="50" charset="0"/>
                  </a:rPr>
                  <a:t> is t</a:t>
                </a:r>
                <a:r>
                  <a:rPr lang="en-US" sz="3600" dirty="0">
                    <a:latin typeface="Calibri (Corpo)"/>
                  </a:rPr>
                  <a:t>he set of neighbors of </a:t>
                </a:r>
                <a14:m>
                  <m:oMath xmlns:m="http://schemas.openxmlformats.org/officeDocument/2006/math">
                    <m:r>
                      <a:rPr lang="it-IT" sz="3600" b="0" i="1" smtClean="0">
                        <a:latin typeface="Cambria Math" panose="02040503050406030204" pitchFamily="18" charset="0"/>
                      </a:rPr>
                      <m:t>𝑛</m:t>
                    </m:r>
                    <m:r>
                      <a:rPr lang="it-IT" sz="3600" b="0" i="1" smtClean="0">
                        <a:latin typeface="Cambria Math" panose="02040503050406030204" pitchFamily="18" charset="0"/>
                      </a:rPr>
                      <m:t>∈</m:t>
                    </m:r>
                    <m:r>
                      <a:rPr lang="it-IT" sz="3600" b="0" i="1" smtClean="0">
                        <a:latin typeface="Cambria Math" panose="02040503050406030204" pitchFamily="18" charset="0"/>
                      </a:rPr>
                      <m:t>𝑁</m:t>
                    </m:r>
                  </m:oMath>
                </a14:m>
                <a:r>
                  <a:rPr lang="en-US" sz="3600" kern="0" spc="-200" dirty="0">
                    <a:latin typeface="Calibri (Corpo)"/>
                    <a:ea typeface="-OC Format Sans Bd" panose="00000800000000000000" pitchFamily="50" charset="0"/>
                  </a:rPr>
                  <a:t> and </a:t>
                </a:r>
                <a14:m>
                  <m:oMath xmlns:m="http://schemas.openxmlformats.org/officeDocument/2006/math">
                    <m:sSub>
                      <m:sSubPr>
                        <m:ctrlPr>
                          <a:rPr lang="it-IT" sz="3600" b="0" i="0" kern="0" spc="-200" smtClean="0">
                            <a:latin typeface="Cambria Math" panose="02040503050406030204" pitchFamily="18" charset="0"/>
                            <a:ea typeface="-OC Format Sans Bd" panose="00000800000000000000" pitchFamily="50" charset="0"/>
                          </a:rPr>
                        </m:ctrlPr>
                      </m:sSubPr>
                      <m:e>
                        <m:r>
                          <m:rPr>
                            <m:sty m:val="p"/>
                          </m:rPr>
                          <a:rPr lang="it-IT" sz="3600" b="0" i="0" kern="0" spc="-200" smtClean="0">
                            <a:latin typeface="Cambria Math" panose="02040503050406030204" pitchFamily="18" charset="0"/>
                            <a:ea typeface="-OC Format Sans Bd" panose="00000800000000000000" pitchFamily="50" charset="0"/>
                          </a:rPr>
                          <m:t>w</m:t>
                        </m:r>
                      </m:e>
                      <m:sub>
                        <m:r>
                          <m:rPr>
                            <m:sty m:val="p"/>
                          </m:rPr>
                          <a:rPr lang="it-IT" sz="3600" b="0" i="0" kern="0" spc="-200" smtClean="0">
                            <a:latin typeface="Cambria Math" panose="02040503050406030204" pitchFamily="18" charset="0"/>
                            <a:ea typeface="-OC Format Sans Bd" panose="00000800000000000000" pitchFamily="50" charset="0"/>
                          </a:rPr>
                          <m:t>nm</m:t>
                        </m:r>
                      </m:sub>
                    </m:sSub>
                  </m:oMath>
                </a14:m>
                <a:r>
                  <a:rPr lang="en-US" sz="3600" kern="0" spc="-200" dirty="0">
                    <a:latin typeface="Calibri (Corpo)"/>
                    <a:ea typeface="-OC Format Sans Bd" panose="00000800000000000000" pitchFamily="50" charset="0"/>
                  </a:rPr>
                  <a:t> is      	          	           	        </a:t>
                </a:r>
                <a:r>
                  <a:rPr lang="en-US" sz="3600" dirty="0">
                    <a:latin typeface="Calibri (Corpo)"/>
                  </a:rPr>
                  <a:t>the weight of the edge incident to nodes </a:t>
                </a:r>
                <a14:m>
                  <m:oMath xmlns:m="http://schemas.openxmlformats.org/officeDocument/2006/math">
                    <m:r>
                      <a:rPr lang="it-IT" sz="3600" i="1" kern="0" spc="-20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𝑚</m:t>
                    </m:r>
                    <m:r>
                      <a:rPr lang="it-IT" sz="3600" i="1" kern="0" spc="-200">
                        <a:latin typeface="Cambria Math" panose="02040503050406030204" pitchFamily="18" charset="0"/>
                        <a:ea typeface="Cambria Math" panose="02040503050406030204" pitchFamily="18" charset="0"/>
                      </a:rPr>
                      <m:t>∈</m:t>
                    </m:r>
                    <m:r>
                      <a:rPr lang="it-IT" sz="3600" i="1" kern="0" spc="-20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m:t>
                    </m:r>
                  </m:oMath>
                </a14:m>
                <a:r>
                  <a:rPr lang="en-US" sz="3600" dirty="0">
                    <a:latin typeface="Calibri (Corpo)"/>
                  </a:rPr>
                  <a:t> </a:t>
                </a:r>
                <a:endParaRPr lang="en-US" sz="3600" kern="0" spc="-200" dirty="0">
                  <a:latin typeface="Calibri (Corpo)"/>
                  <a:ea typeface="-OC Format Sans Bd" panose="00000800000000000000" pitchFamily="50" charset="0"/>
                </a:endParaRPr>
              </a:p>
              <a:p>
                <a:pPr marL="795020" algn="l">
                  <a:spcBef>
                    <a:spcPts val="100"/>
                  </a:spcBef>
                </a:pPr>
                <a:endParaRPr lang="en-US" sz="3600" kern="0" spc="-200" dirty="0">
                  <a:latin typeface="Calibri (Corpo)"/>
                  <a:ea typeface="-OC Format Sans Bd" panose="00000800000000000000" pitchFamily="50" charset="0"/>
                </a:endParaRPr>
              </a:p>
              <a:p>
                <a:pPr marL="795020" algn="l">
                  <a:spcBef>
                    <a:spcPts val="100"/>
                  </a:spcBef>
                </a:pPr>
                <a:r>
                  <a:rPr lang="en-US" sz="3600" kern="0" spc="-200" dirty="0">
                    <a:latin typeface="Calibri (Corpo)"/>
                    <a:ea typeface="-OC Format Sans Bd" panose="00000800000000000000" pitchFamily="50" charset="0"/>
                  </a:rPr>
                  <a:t>The label update can be improved by introducing a preference term:</a:t>
                </a: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m:oMathPara>
                </a14:m>
                <a:endParaRPr lang="en-US" sz="3600" kern="0" spc="-200" dirty="0">
                  <a:latin typeface="Calibri (Corpo)"/>
                  <a:ea typeface="-OC Format Sans Bd" panose="00000800000000000000" pitchFamily="50"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p:txBody>
          </p:sp>
        </mc:Choice>
        <mc:Fallback>
          <p:sp>
            <p:nvSpPr>
              <p:cNvPr id="3" name="object 5">
                <a:extLst>
                  <a:ext uri="{FF2B5EF4-FFF2-40B4-BE49-F238E27FC236}">
                    <a16:creationId xmlns:a16="http://schemas.microsoft.com/office/drawing/2014/main" id="{6A252408-CFFA-3846-FE8E-9E062E746A50}"/>
                  </a:ext>
                </a:extLst>
              </p:cNvPr>
              <p:cNvSpPr txBox="1">
                <a:spLocks noRot="1" noChangeAspect="1" noMove="1" noResize="1" noEditPoints="1" noAdjustHandles="1" noChangeArrowheads="1" noChangeShapeType="1" noTextEdit="1"/>
              </p:cNvSpPr>
              <p:nvPr/>
            </p:nvSpPr>
            <p:spPr>
              <a:xfrm>
                <a:off x="-311150" y="3387725"/>
                <a:ext cx="12801600" cy="7787838"/>
              </a:xfrm>
              <a:prstGeom prst="rect">
                <a:avLst/>
              </a:prstGeom>
              <a:blipFill>
                <a:blip r:embed="rId6"/>
                <a:stretch>
                  <a:fillRect t="-1723" r="-2619"/>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34FCED90-B7B7-2F96-A43F-3BDD0AD0E5BB}"/>
              </a:ext>
            </a:extLst>
          </p:cNvPr>
          <p:cNvSpPr txBox="1"/>
          <p:nvPr/>
        </p:nvSpPr>
        <p:spPr>
          <a:xfrm>
            <a:off x="9748837" y="8244769"/>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Fig.25: </a:t>
            </a:r>
            <a:r>
              <a:rPr lang="it-IT" sz="2800" dirty="0">
                <a:latin typeface="Calibri Light" panose="020F0302020204030204" pitchFamily="34" charset="0"/>
                <a:ea typeface="Calibri Light" panose="020F0302020204030204" pitchFamily="34" charset="0"/>
                <a:cs typeface="Calibri Light" panose="020F0302020204030204" pitchFamily="34" charset="0"/>
              </a:rPr>
              <a:t>LPA for 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8" name="object 5">
            <a:extLst>
              <a:ext uri="{FF2B5EF4-FFF2-40B4-BE49-F238E27FC236}">
                <a16:creationId xmlns:a16="http://schemas.microsoft.com/office/drawing/2014/main" id="{6B4DEECC-325F-CD4B-3551-77925B9DB604}"/>
              </a:ext>
            </a:extLst>
          </p:cNvPr>
          <p:cNvSpPr txBox="1">
            <a:spLocks/>
          </p:cNvSpPr>
          <p:nvPr/>
        </p:nvSpPr>
        <p:spPr>
          <a:xfrm>
            <a:off x="10509250" y="10333198"/>
            <a:ext cx="9220200" cy="25135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Towards real-time community detection in large networks, I. X. Y Leung et al., 2009. (</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7"/>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[LPA with preferences]</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4716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27" y="323095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12268200" cy="2795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 problem related with LPA is the fact that the nodes which are labeled at the end of an iteration cannot efficiently propagate their label, as most of their neighbors are already been updated. So as the labeling order at each iteration is random the algorithm is quite unstable.</a:t>
            </a:r>
          </a:p>
          <a:p>
            <a:pPr marL="795020" algn="l">
              <a:spcBef>
                <a:spcPts val="100"/>
              </a:spcBef>
            </a:pPr>
            <a:endParaRPr lang="en-US" sz="3600" kern="0" spc="-200" dirty="0">
              <a:ea typeface="-OC Format Sans Bd" panose="00000800000000000000" pitchFamily="50"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62875" y="11338613"/>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Fig.26: </a:t>
            </a:r>
            <a:r>
              <a:rPr lang="it-IT" sz="2800" dirty="0">
                <a:latin typeface="Calibri Light" panose="020F0302020204030204" pitchFamily="34" charset="0"/>
                <a:ea typeface="Calibri Light" panose="020F0302020204030204" pitchFamily="34" charset="0"/>
                <a:cs typeface="Calibri Light" panose="020F0302020204030204" pitchFamily="34" charset="0"/>
              </a:rPr>
              <a:t>10 top 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
        <p:nvSpPr>
          <p:cNvPr id="4" name="CasellaDiTesto 3">
            <a:extLst>
              <a:ext uri="{FF2B5EF4-FFF2-40B4-BE49-F238E27FC236}">
                <a16:creationId xmlns:a16="http://schemas.microsoft.com/office/drawing/2014/main" id="{DA126EBD-ACEE-845A-45F1-9CD745BC71C7}"/>
              </a:ext>
            </a:extLst>
          </p:cNvPr>
          <p:cNvSpPr txBox="1"/>
          <p:nvPr/>
        </p:nvSpPr>
        <p:spPr>
          <a:xfrm>
            <a:off x="-393574" y="10779125"/>
            <a:ext cx="10264588" cy="1582484"/>
          </a:xfrm>
          <a:prstGeom prst="rect">
            <a:avLst/>
          </a:prstGeom>
          <a:noFill/>
        </p:spPr>
        <p:txBody>
          <a:bodyPr wrap="square">
            <a:spAutoFit/>
          </a:bodyPr>
          <a:lstStyle/>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 [BPA]</a:t>
            </a:r>
            <a:endParaRPr lang="en-US" sz="3200" kern="0" spc="-200" dirty="0">
              <a:ea typeface="-OC Format Sans Bd" panose="00000800000000000000" pitchFamily="50" charset="0"/>
            </a:endParaRPr>
          </a:p>
        </p:txBody>
      </p:sp>
      <mc:AlternateContent xmlns:mc="http://schemas.openxmlformats.org/markup-compatibility/2006">
        <mc:Choice xmlns:a14="http://schemas.microsoft.com/office/drawing/2010/main" Requires="a14">
          <p:sp>
            <p:nvSpPr>
              <p:cNvPr id="7" name="object 5">
                <a:extLst>
                  <a:ext uri="{FF2B5EF4-FFF2-40B4-BE49-F238E27FC236}">
                    <a16:creationId xmlns:a16="http://schemas.microsoft.com/office/drawing/2014/main" id="{2F7D554D-2DF1-ECAC-BF5D-D47A17971507}"/>
                  </a:ext>
                </a:extLst>
              </p:cNvPr>
              <p:cNvSpPr txBox="1">
                <a:spLocks/>
              </p:cNvSpPr>
              <p:nvPr/>
            </p:nvSpPr>
            <p:spPr>
              <a:xfrm>
                <a:off x="-387350" y="6588124"/>
                <a:ext cx="10058400" cy="28341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BPA fix this issue by adding an ad-hoc preference term computed as: </a:t>
                </a:r>
              </a:p>
              <a:p>
                <a:pPr marL="795020" algn="l">
                  <a:spcBef>
                    <a:spcPts val="100"/>
                  </a:spcBef>
                </a:pPr>
                <a:endParaRPr lang="en-US" sz="3600" kern="0" spc="-200" dirty="0">
                  <a:ea typeface="-OC Format Sans Bd" panose="00000800000000000000" pitchFamily="50" charset="0"/>
                </a:endParaRP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m:t>
                      </m:r>
                      <m:f>
                        <m:fPr>
                          <m:ctrlPr>
                            <a:rPr lang="it-IT" sz="3600" b="0" i="1" kern="0" spc="-200" smtClean="0">
                              <a:latin typeface="Cambria Math" panose="02040503050406030204" pitchFamily="18" charset="0"/>
                              <a:ea typeface="-OC Format Sans Bd" panose="00000800000000000000" pitchFamily="50" charset="0"/>
                            </a:rPr>
                          </m:ctrlPr>
                        </m:fPr>
                        <m:num>
                          <m:r>
                            <a:rPr lang="it-IT" sz="3600" b="0" i="1" kern="0" spc="-200" smtClean="0">
                              <a:latin typeface="Cambria Math" panose="02040503050406030204" pitchFamily="18" charset="0"/>
                              <a:ea typeface="-OC Format Sans Bd" panose="00000800000000000000" pitchFamily="50" charset="0"/>
                            </a:rPr>
                            <m:t>𝑖𝑛𝑑𝑒𝑥</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𝑜𝑓</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𝑛𝑜𝑑𝑒</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m:t>
                          </m:r>
                        </m:num>
                        <m:den>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𝑁</m:t>
                          </m:r>
                          <m:r>
                            <a:rPr lang="it-IT" sz="3600" b="0" i="1" kern="0" spc="-200" smtClean="0">
                              <a:latin typeface="Cambria Math" panose="02040503050406030204" pitchFamily="18" charset="0"/>
                              <a:ea typeface="-OC Format Sans Bd" panose="00000800000000000000" pitchFamily="50" charset="0"/>
                            </a:rPr>
                            <m:t>|</m:t>
                          </m:r>
                        </m:den>
                      </m:f>
                      <m:r>
                        <a:rPr lang="it-IT" sz="3600" b="0" i="1" kern="0" spc="-200" smtClean="0">
                          <a:latin typeface="Cambria Math" panose="02040503050406030204" pitchFamily="18" charset="0"/>
                          <a:ea typeface="-OC Format Sans Bd" panose="00000800000000000000" pitchFamily="50" charset="0"/>
                        </a:rPr>
                        <m:t>   , </m:t>
                      </m:r>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∈(0,1]</m:t>
                      </m:r>
                    </m:oMath>
                  </m:oMathPara>
                </a14:m>
                <a:endParaRPr lang="en-US" sz="3600" kern="0" spc="-200" dirty="0">
                  <a:ea typeface="-OC Format Sans Bd" panose="00000800000000000000" pitchFamily="50" charset="0"/>
                </a:endParaRPr>
              </a:p>
            </p:txBody>
          </p:sp>
        </mc:Choice>
        <mc:Fallback>
          <p:sp>
            <p:nvSpPr>
              <p:cNvPr id="7" name="object 5">
                <a:extLst>
                  <a:ext uri="{FF2B5EF4-FFF2-40B4-BE49-F238E27FC236}">
                    <a16:creationId xmlns:a16="http://schemas.microsoft.com/office/drawing/2014/main" id="{2F7D554D-2DF1-ECAC-BF5D-D47A17971507}"/>
                  </a:ext>
                </a:extLst>
              </p:cNvPr>
              <p:cNvSpPr txBox="1">
                <a:spLocks noRot="1" noChangeAspect="1" noMove="1" noResize="1" noEditPoints="1" noAdjustHandles="1" noChangeArrowheads="1" noChangeShapeType="1" noTextEdit="1"/>
              </p:cNvSpPr>
              <p:nvPr/>
            </p:nvSpPr>
            <p:spPr>
              <a:xfrm>
                <a:off x="-387350" y="6588124"/>
                <a:ext cx="10058400" cy="2834109"/>
              </a:xfrm>
              <a:prstGeom prst="rect">
                <a:avLst/>
              </a:prstGeom>
              <a:blipFill>
                <a:blip r:embed="rId6"/>
                <a:stretch>
                  <a:fillRect t="-4516"/>
                </a:stretch>
              </a:blipFill>
            </p:spPr>
            <p:txBody>
              <a:bodyPr/>
              <a:lstStyle/>
              <a:p>
                <a:r>
                  <a:rPr lang="it-IT">
                    <a:noFill/>
                  </a:rPr>
                  <a:t> </a:t>
                </a:r>
              </a:p>
            </p:txBody>
          </p:sp>
        </mc:Fallback>
      </mc:AlternateContent>
      <p:sp>
        <p:nvSpPr>
          <p:cNvPr id="9" name="CasellaDiTesto 8">
            <a:extLst>
              <a:ext uri="{FF2B5EF4-FFF2-40B4-BE49-F238E27FC236}">
                <a16:creationId xmlns:a16="http://schemas.microsoft.com/office/drawing/2014/main" id="{ED001C74-497F-859E-82D1-37981F16994F}"/>
              </a:ext>
            </a:extLst>
          </p:cNvPr>
          <p:cNvSpPr txBox="1"/>
          <p:nvPr/>
        </p:nvSpPr>
        <p:spPr>
          <a:xfrm>
            <a:off x="17264727" y="6718497"/>
            <a:ext cx="1905000" cy="1077218"/>
          </a:xfrm>
          <a:prstGeom prst="rect">
            <a:avLst/>
          </a:prstGeom>
          <a:noFill/>
          <a:ln>
            <a:solidFill>
              <a:schemeClr val="tx1"/>
            </a:solidFill>
            <a:bevel/>
          </a:ln>
          <a:effectLst/>
        </p:spPr>
        <p:txBody>
          <a:bodyPr wrap="square" rtlCol="0">
            <a:spAutoFit/>
          </a:bodyPr>
          <a:lstStyle/>
          <a:p>
            <a:r>
              <a:rPr lang="it-IT" sz="3200" b="1" dirty="0"/>
              <a:t>q = 24</a:t>
            </a:r>
          </a:p>
          <a:p>
            <a:r>
              <a:rPr lang="it-IT" sz="3200" b="1" dirty="0"/>
              <a:t>Q = 0.834</a:t>
            </a:r>
          </a:p>
        </p:txBody>
      </p:sp>
    </p:spTree>
    <p:extLst>
      <p:ext uri="{BB962C8B-B14F-4D97-AF65-F5344CB8AC3E}">
        <p14:creationId xmlns:p14="http://schemas.microsoft.com/office/powerpoint/2010/main" val="2638497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7467600" cy="671209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sp>
        <p:nvSpPr>
          <p:cNvPr id="25" name="CasellaDiTesto 24">
            <a:extLst>
              <a:ext uri="{FF2B5EF4-FFF2-40B4-BE49-F238E27FC236}">
                <a16:creationId xmlns:a16="http://schemas.microsoft.com/office/drawing/2014/main" id="{5C2F6E59-58FA-502E-E63D-E2D4C43B6A7C}"/>
              </a:ext>
            </a:extLst>
          </p:cNvPr>
          <p:cNvSpPr txBox="1"/>
          <p:nvPr/>
        </p:nvSpPr>
        <p:spPr>
          <a:xfrm>
            <a:off x="9213850" y="11328517"/>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A6BAFEDC-5EC7-1067-3847-FA08EF302F44}"/>
              </a:ext>
            </a:extLst>
          </p:cNvPr>
          <p:cNvPicPr>
            <a:picLocks noChangeAspect="1"/>
          </p:cNvPicPr>
          <p:nvPr/>
        </p:nvPicPr>
        <p:blipFill>
          <a:blip r:embed="rId3">
            <a:extLst>
              <a:ext uri="{28A0092B-C50C-407E-A947-70E740481C1C}">
                <a14:useLocalDpi xmlns:a14="http://schemas.microsoft.com/office/drawing/2010/main" val="0"/>
              </a:ext>
            </a:extLst>
          </a:blip>
          <a:srcRect t="6631" b="6631"/>
          <a:stretch/>
        </p:blipFill>
        <p:spPr>
          <a:xfrm>
            <a:off x="5556251" y="812470"/>
            <a:ext cx="16804366" cy="11925678"/>
          </a:xfrm>
          <a:prstGeom prst="rect">
            <a:avLst/>
          </a:prstGeom>
        </p:spPr>
      </p:pic>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72373"/>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99A4DC5-248A-AEEE-8E72-A3BB532B3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050" y="-22987"/>
            <a:ext cx="17068800" cy="1396538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7543800" cy="391645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but only one of them is relevant, so only the latter was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6" name="CasellaDiTesto 15">
            <a:extLst>
              <a:ext uri="{FF2B5EF4-FFF2-40B4-BE49-F238E27FC236}">
                <a16:creationId xmlns:a16="http://schemas.microsoft.com/office/drawing/2014/main" id="{08ECF22D-0B96-73AB-CB9C-533DE0B237FE}"/>
              </a:ext>
            </a:extLst>
          </p:cNvPr>
          <p:cNvSpPr txBox="1"/>
          <p:nvPr/>
        </p:nvSpPr>
        <p:spPr>
          <a:xfrm>
            <a:off x="6775450"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purple</a:t>
            </a:r>
            <a:r>
              <a:rPr lang="it-IT" sz="2800" dirty="0">
                <a:latin typeface="Calibri Light" panose="020F0302020204030204" pitchFamily="34" charset="0"/>
                <a:ea typeface="Calibri Light" panose="020F0302020204030204" pitchFamily="34" charset="0"/>
                <a:cs typeface="Calibri Light" panose="020F0302020204030204" pitchFamily="34" charset="0"/>
              </a:rPr>
              <a:t>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5368925"/>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10820400" cy="16748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a small word nor scale-free.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2927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8" name="Immagine 17">
            <a:extLst>
              <a:ext uri="{FF2B5EF4-FFF2-40B4-BE49-F238E27FC236}">
                <a16:creationId xmlns:a16="http://schemas.microsoft.com/office/drawing/2014/main" id="{C286E31C-607C-4644-884E-A9FCE36E688F}"/>
              </a:ext>
            </a:extLst>
          </p:cNvPr>
          <p:cNvPicPr>
            <a:picLocks noChangeAspect="1"/>
          </p:cNvPicPr>
          <p:nvPr/>
        </p:nvPicPr>
        <p:blipFill>
          <a:blip r:embed="rId5"/>
          <a:stretch>
            <a:fillRect/>
          </a:stretch>
        </p:blipFill>
        <p:spPr>
          <a:xfrm>
            <a:off x="11728450" y="2473325"/>
            <a:ext cx="7769279" cy="2572694"/>
          </a:xfrm>
          <a:prstGeom prst="rect">
            <a:avLst/>
          </a:prstGeom>
        </p:spPr>
      </p:pic>
      <p:sp>
        <p:nvSpPr>
          <p:cNvPr id="19" name="CasellaDiTesto 18">
            <a:extLst>
              <a:ext uri="{FF2B5EF4-FFF2-40B4-BE49-F238E27FC236}">
                <a16:creationId xmlns:a16="http://schemas.microsoft.com/office/drawing/2014/main" id="{B6297119-EABF-C081-B5AF-B7CF1C59D0AC}"/>
              </a:ext>
            </a:extLst>
          </p:cNvPr>
          <p:cNvSpPr txBox="1"/>
          <p:nvPr/>
        </p:nvSpPr>
        <p:spPr>
          <a:xfrm>
            <a:off x="11865535" y="50641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374650" y="3967827"/>
            <a:ext cx="8427342" cy="6712918"/>
          </a:xfrm>
          <a:prstGeom prst="rect">
            <a:avLst/>
          </a:prstGeom>
        </p:spPr>
      </p:pic>
      <p:pic>
        <p:nvPicPr>
          <p:cNvPr id="27" name="Immagine 26">
            <a:extLst>
              <a:ext uri="{FF2B5EF4-FFF2-40B4-BE49-F238E27FC236}">
                <a16:creationId xmlns:a16="http://schemas.microsoft.com/office/drawing/2014/main" id="{1D4AFDD4-EFEE-7127-6D13-039B439BF141}"/>
              </a:ext>
            </a:extLst>
          </p:cNvPr>
          <p:cNvPicPr>
            <a:picLocks noChangeAspect="1"/>
          </p:cNvPicPr>
          <p:nvPr/>
        </p:nvPicPr>
        <p:blipFill rotWithShape="1">
          <a:blip r:embed="rId3">
            <a:extLst>
              <a:ext uri="{28A0092B-C50C-407E-A947-70E740481C1C}">
                <a14:useLocalDpi xmlns:a14="http://schemas.microsoft.com/office/drawing/2010/main" val="0"/>
              </a:ext>
            </a:extLst>
          </a:blip>
          <a:srcRect l="5831" t="13417" r="9395" b="936"/>
          <a:stretch/>
        </p:blipFill>
        <p:spPr>
          <a:xfrm>
            <a:off x="7918450" y="1885905"/>
            <a:ext cx="12185650" cy="10072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CasellaDiTesto 1">
            <a:extLst>
              <a:ext uri="{FF2B5EF4-FFF2-40B4-BE49-F238E27FC236}">
                <a16:creationId xmlns:a16="http://schemas.microsoft.com/office/drawing/2014/main" id="{587097C1-C105-1EDE-D9C2-86D9FE4549DB}"/>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46E8A44-8D6B-92D9-0DF5-BD6B449B5BF9}"/>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a:blip r:embed="rId3">
            <a:extLst>
              <a:ext uri="{28A0092B-C50C-407E-A947-70E740481C1C}">
                <a14:useLocalDpi xmlns:a14="http://schemas.microsoft.com/office/drawing/2010/main" val="0"/>
              </a:ext>
            </a:extLst>
          </a:blip>
          <a:srcRect l="120" r="120"/>
          <a:stretch/>
        </p:blipFill>
        <p:spPr>
          <a:xfrm>
            <a:off x="7156450" y="1505457"/>
            <a:ext cx="12802738" cy="1050007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3" name="CasellaDiTesto 2">
            <a:extLst>
              <a:ext uri="{FF2B5EF4-FFF2-40B4-BE49-F238E27FC236}">
                <a16:creationId xmlns:a16="http://schemas.microsoft.com/office/drawing/2014/main" id="{4ED910BD-4D7D-E46E-55E9-0FBDC1549933}"/>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CasellaDiTesto 6">
            <a:extLst>
              <a:ext uri="{FF2B5EF4-FFF2-40B4-BE49-F238E27FC236}">
                <a16:creationId xmlns:a16="http://schemas.microsoft.com/office/drawing/2014/main" id="{390CD107-5683-836E-9492-5AA4CA973AF3}"/>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891724-D8EC-1B33-AC0B-2E3C2EC81B3D}"/>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a:blip r:embed="rId3">
            <a:extLst>
              <a:ext uri="{28A0092B-C50C-407E-A947-70E740481C1C}">
                <a14:useLocalDpi xmlns:a14="http://schemas.microsoft.com/office/drawing/2010/main" val="0"/>
              </a:ext>
            </a:extLst>
          </a:blip>
          <a:srcRect l="10712" r="10712"/>
          <a:stretch/>
        </p:blipFill>
        <p:spPr>
          <a:xfrm>
            <a:off x="7232008" y="-836550"/>
            <a:ext cx="12872092" cy="134032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7" name="CasellaDiTesto 6">
            <a:extLst>
              <a:ext uri="{FF2B5EF4-FFF2-40B4-BE49-F238E27FC236}">
                <a16:creationId xmlns:a16="http://schemas.microsoft.com/office/drawing/2014/main" id="{834FAECE-5E8A-EB97-4E1C-B6E43F2DB565}"/>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b="1"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asellaDiTesto 8">
            <a:extLst>
              <a:ext uri="{FF2B5EF4-FFF2-40B4-BE49-F238E27FC236}">
                <a16:creationId xmlns:a16="http://schemas.microsoft.com/office/drawing/2014/main" id="{0C7E11A4-9AE5-F4EC-A76B-B471602CF6E8}"/>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3954</TotalTime>
  <Words>1729</Words>
  <Application>Microsoft Office PowerPoint</Application>
  <PresentationFormat>Personalizzato</PresentationFormat>
  <Paragraphs>246</Paragraphs>
  <Slides>22</Slides>
  <Notes>11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22</vt:i4>
      </vt:variant>
    </vt:vector>
  </HeadingPairs>
  <TitlesOfParts>
    <vt:vector size="28" baseType="lpstr">
      <vt:lpstr>Arial</vt:lpstr>
      <vt:lpstr>Calibri</vt:lpstr>
      <vt:lpstr>Calibri (Corpo)</vt:lpstr>
      <vt:lpstr>Calibri Light</vt:lpstr>
      <vt:lpstr>Cambria Math</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84</cp:revision>
  <dcterms:created xsi:type="dcterms:W3CDTF">2022-09-19T06:36:01Z</dcterms:created>
  <dcterms:modified xsi:type="dcterms:W3CDTF">2023-03-10T17:43:14Z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